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</p:sldMasterIdLst>
  <p:sldIdLst>
    <p:sldId id="276" r:id="rId2"/>
    <p:sldId id="277" r:id="rId3"/>
    <p:sldId id="278" r:id="rId4"/>
    <p:sldId id="279" r:id="rId5"/>
    <p:sldId id="280" r:id="rId6"/>
    <p:sldId id="281" r:id="rId7"/>
    <p:sldId id="282" r:id="rId8"/>
  </p:sldIdLst>
  <p:sldSz cx="12192000" cy="6858000"/>
  <p:notesSz cx="6907213" cy="1003935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8E"/>
    <a:srgbClr val="0000CC"/>
    <a:srgbClr val="00246C"/>
    <a:srgbClr val="D60413"/>
    <a:srgbClr val="000099"/>
    <a:srgbClr val="0000FF"/>
    <a:srgbClr val="0033CC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896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F:\_Project\_9&#1082;&#1083;&#1072;&#1089;&#1089;_&#1056;&#1059;&#1057;_&#1052;&#1040;&#1058;1114\&#1057;&#1058;&#1040;&#1058;\&#1057;&#1090;&#1072;&#1090;&#1055;&#1088;&#1077;&#107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_Project\_9&#1082;&#1083;&#1072;&#1089;&#1089;_&#1056;&#1059;&#1057;_&#1052;&#1040;&#1058;1114\&#1057;&#1058;&#1040;&#1058;\&#1057;&#1090;&#1072;&#1090;&#1055;&#1088;&#1077;&#107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_Project\_9&#1082;&#1083;&#1072;&#1089;&#1089;_&#1056;&#1059;&#1057;_&#1052;&#1040;&#1058;1114\&#1057;&#1058;&#1040;&#1058;\&#1057;&#1090;&#1072;&#1090;&#1055;&#1088;&#1077;&#1079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F:\_Project\_9&#1082;&#1083;&#1072;&#1089;&#1089;_&#1056;&#1059;&#1057;_&#1052;&#1040;&#1058;1114\&#1057;&#1058;&#1040;&#1058;\&#1057;&#1090;&#1072;&#1090;&#1055;&#1088;&#1077;&#1079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F:\_Project\_9&#1082;&#1083;&#1072;&#1089;&#1089;_&#1056;&#1059;&#1057;_&#1052;&#1040;&#1058;1114\&#1057;&#1058;&#1040;&#1058;\&#1057;&#1090;&#1072;&#1090;&#1055;&#1088;&#1077;&#1079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F:\_Project\_9&#1082;&#1083;&#1072;&#1089;&#1089;_&#1056;&#1059;&#1057;_&#1052;&#1040;&#1058;1114\&#1057;&#1058;&#1040;&#1058;\&#1057;&#1090;&#1072;&#1090;&#1055;&#1088;&#1077;&#1079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F:\_Project\_9&#1082;&#1083;&#1072;&#1089;&#1089;_&#1056;&#1059;&#1057;_&#1052;&#1040;&#1058;1114\&#1057;&#1058;&#1040;&#1058;\&#1057;&#1090;&#1072;&#1090;&#1055;&#1088;&#1077;&#1079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1400"/>
              <a:t>Доля участия, %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РТ!$C$9</c:f>
              <c:strCache>
                <c:ptCount val="1"/>
                <c:pt idx="0">
                  <c:v>Доля участия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РТ!$D$8:$H$8</c:f>
              <c:strCache>
                <c:ptCount val="5"/>
                <c:pt idx="0">
                  <c:v>Татарский язык-23</c:v>
                </c:pt>
                <c:pt idx="1">
                  <c:v>Татарский язык-22</c:v>
                </c:pt>
                <c:pt idx="2">
                  <c:v>Татарский язык-21</c:v>
                </c:pt>
                <c:pt idx="3">
                  <c:v>Математика</c:v>
                </c:pt>
                <c:pt idx="4">
                  <c:v>Русский язык</c:v>
                </c:pt>
              </c:strCache>
            </c:strRef>
          </c:cat>
          <c:val>
            <c:numRef>
              <c:f>РТ!$D$9:$H$9</c:f>
              <c:numCache>
                <c:formatCode>0.00</c:formatCode>
                <c:ptCount val="5"/>
                <c:pt idx="0">
                  <c:v>95.23</c:v>
                </c:pt>
                <c:pt idx="1">
                  <c:v>95.82</c:v>
                </c:pt>
                <c:pt idx="2">
                  <c:v>95.67</c:v>
                </c:pt>
                <c:pt idx="3">
                  <c:v>96.98585136731694</c:v>
                </c:pt>
                <c:pt idx="4">
                  <c:v>96.75532374722647</c:v>
                </c:pt>
              </c:numCache>
            </c:numRef>
          </c:val>
        </c:ser>
        <c:ser>
          <c:idx val="1"/>
          <c:order val="1"/>
          <c:tx>
            <c:strRef>
              <c:f>РТ!$C$10</c:f>
              <c:strCache>
                <c:ptCount val="1"/>
                <c:pt idx="0">
                  <c:v>Доля НЕ участния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РТ!$D$8:$H$8</c:f>
              <c:strCache>
                <c:ptCount val="5"/>
                <c:pt idx="0">
                  <c:v>Татарский язык-23</c:v>
                </c:pt>
                <c:pt idx="1">
                  <c:v>Татарский язык-22</c:v>
                </c:pt>
                <c:pt idx="2">
                  <c:v>Татарский язык-21</c:v>
                </c:pt>
                <c:pt idx="3">
                  <c:v>Математика</c:v>
                </c:pt>
                <c:pt idx="4">
                  <c:v>Русский язык</c:v>
                </c:pt>
              </c:strCache>
            </c:strRef>
          </c:cat>
          <c:val>
            <c:numRef>
              <c:f>РТ!$D$10:$H$10</c:f>
              <c:numCache>
                <c:formatCode>General</c:formatCode>
                <c:ptCount val="5"/>
                <c:pt idx="0" formatCode="0.00">
                  <c:v>4.7699999999999996</c:v>
                </c:pt>
                <c:pt idx="1">
                  <c:v>4.18</c:v>
                </c:pt>
                <c:pt idx="2" formatCode="0.00">
                  <c:v>4.3299999999999983</c:v>
                </c:pt>
                <c:pt idx="3" formatCode="0.00">
                  <c:v>3.0141486326830602</c:v>
                </c:pt>
                <c:pt idx="4" formatCode="0.00">
                  <c:v>3.2446762527735302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5057072"/>
        <c:axId val="145057632"/>
      </c:barChart>
      <c:catAx>
        <c:axId val="145057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057632"/>
        <c:crosses val="autoZero"/>
        <c:auto val="1"/>
        <c:lblAlgn val="ctr"/>
        <c:lblOffset val="100"/>
        <c:noMultiLvlLbl val="0"/>
      </c:catAx>
      <c:valAx>
        <c:axId val="145057632"/>
        <c:scaling>
          <c:orientation val="minMax"/>
          <c:max val="1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057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РТ!$D$29</c:f>
              <c:strCache>
                <c:ptCount val="1"/>
                <c:pt idx="0">
                  <c:v>Средний процент выполнения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РТ!$A$30:$A$34</c:f>
              <c:strCache>
                <c:ptCount val="5"/>
                <c:pt idx="0">
                  <c:v>Математика</c:v>
                </c:pt>
                <c:pt idx="1">
                  <c:v>Русский язык</c:v>
                </c:pt>
                <c:pt idx="2">
                  <c:v>Татарский язык-23</c:v>
                </c:pt>
                <c:pt idx="3">
                  <c:v>Татарский язык-22</c:v>
                </c:pt>
                <c:pt idx="4">
                  <c:v>Татарский язык-21</c:v>
                </c:pt>
              </c:strCache>
            </c:strRef>
          </c:cat>
          <c:val>
            <c:numRef>
              <c:f>РТ!$D$30:$D$34</c:f>
              <c:numCache>
                <c:formatCode>General</c:formatCode>
                <c:ptCount val="5"/>
                <c:pt idx="0">
                  <c:v>49.16</c:v>
                </c:pt>
                <c:pt idx="1">
                  <c:v>58.46</c:v>
                </c:pt>
                <c:pt idx="2">
                  <c:v>68.53</c:v>
                </c:pt>
                <c:pt idx="3">
                  <c:v>73.58</c:v>
                </c:pt>
                <c:pt idx="4">
                  <c:v>79.709999999999994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5737632"/>
        <c:axId val="145738192"/>
      </c:barChart>
      <c:catAx>
        <c:axId val="145737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738192"/>
        <c:crosses val="autoZero"/>
        <c:auto val="1"/>
        <c:lblAlgn val="ctr"/>
        <c:lblOffset val="100"/>
        <c:noMultiLvlLbl val="0"/>
      </c:catAx>
      <c:valAx>
        <c:axId val="1457381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737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spc="120" normalizeH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cap="none" baseline="0">
                <a:solidFill>
                  <a:sysClr val="windowText" lastClr="000000"/>
                </a:solidFill>
                <a:effectLst/>
              </a:rPr>
              <a:t>Доля участников справившихся с проверяемыми элементами содержания по русскому языку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spc="120" normalizeH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'Задания РУС'!$C$1</c:f>
              <c:strCache>
                <c:ptCount val="1"/>
                <c:pt idx="0">
                  <c:v>Доля участников выполнивших задание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'Задания РУС'!$B$2:$B$19</c:f>
              <c:strCache>
                <c:ptCount val="18"/>
                <c:pt idx="0">
                  <c:v>Морфология. Морфологические признаки частей речи.</c:v>
                </c:pt>
                <c:pt idx="1">
                  <c:v>Лексика и фразеология. Синонимы.  Фразеологические обороты. Группы слов по происхождению и употреблению.</c:v>
                </c:pt>
                <c:pt idx="2">
                  <c:v>Пунктуационный анализ. Знаки препинания в предложениях со словами и конструкциями, грамматически не связанными с членами предложения</c:v>
                </c:pt>
                <c:pt idx="3">
                  <c:v>Синтаксический анализ предложения.</c:v>
                </c:pt>
                <c:pt idx="4">
                  <c:v>Текст как речевое произведение. Смысловая и композиционная целостность текста. Анализ текста</c:v>
                </c:pt>
                <c:pt idx="5">
                  <c:v>Пунктуационный анализ. Однородные члены предложения</c:v>
                </c:pt>
                <c:pt idx="6">
                  <c:v>Словосочетание</c:v>
                </c:pt>
                <c:pt idx="7">
                  <c:v>НЕ с различными частями речи.</c:v>
                </c:pt>
                <c:pt idx="8">
                  <c:v>Пунктуационный анализ. Обособленные и необособленные члены предложения.</c:v>
                </c:pt>
                <c:pt idx="9">
                  <c:v>Правописание корней. Правописание словарных слов.</c:v>
                </c:pt>
                <c:pt idx="10">
                  <c:v>Слитное и раздельное написание слов.</c:v>
                </c:pt>
                <c:pt idx="11">
                  <c:v>Правописание -Н- и -НН- в различных частях речи.</c:v>
                </c:pt>
                <c:pt idx="12">
                  <c:v>Ударение в слове.</c:v>
                </c:pt>
                <c:pt idx="13">
                  <c:v>Односоставные предложения.</c:v>
                </c:pt>
                <c:pt idx="14">
                  <c:v>Выразительные средства лексики и фразеологии. Анализ средств выразительности.</c:v>
                </c:pt>
                <c:pt idx="15">
                  <c:v>Предложение. Грамматическая (предикативная) основа предложения. Подлежащее и сказуемое как главные члены предложения</c:v>
                </c:pt>
                <c:pt idx="16">
                  <c:v>Правописание приставок.</c:v>
                </c:pt>
                <c:pt idx="17">
                  <c:v>Правописание окончаний глаголов. Спряжение.</c:v>
                </c:pt>
              </c:strCache>
            </c:strRef>
          </c:cat>
          <c:val>
            <c:numRef>
              <c:f>'Задания РУС'!$C$2:$C$19</c:f>
              <c:numCache>
                <c:formatCode>0.00</c:formatCode>
                <c:ptCount val="18"/>
                <c:pt idx="0">
                  <c:v>36.849629210471448</c:v>
                </c:pt>
                <c:pt idx="1">
                  <c:v>43.038389373678413</c:v>
                </c:pt>
                <c:pt idx="2">
                  <c:v>46.877326741519489</c:v>
                </c:pt>
                <c:pt idx="3">
                  <c:v>49.22417130774042</c:v>
                </c:pt>
                <c:pt idx="4">
                  <c:v>50.784763379694432</c:v>
                </c:pt>
                <c:pt idx="5">
                  <c:v>51.916490454775591</c:v>
                </c:pt>
                <c:pt idx="6">
                  <c:v>52.241117431575191</c:v>
                </c:pt>
                <c:pt idx="7">
                  <c:v>53.11969502933556</c:v>
                </c:pt>
                <c:pt idx="8">
                  <c:v>53.664710962861484</c:v>
                </c:pt>
                <c:pt idx="9">
                  <c:v>55.22828126396044</c:v>
                </c:pt>
                <c:pt idx="10">
                  <c:v>56.520832712868931</c:v>
                </c:pt>
                <c:pt idx="11">
                  <c:v>62.012687256157484</c:v>
                </c:pt>
                <c:pt idx="12">
                  <c:v>65.622300979837391</c:v>
                </c:pt>
                <c:pt idx="13">
                  <c:v>68.475444500699894</c:v>
                </c:pt>
                <c:pt idx="14">
                  <c:v>69.750126574738658</c:v>
                </c:pt>
                <c:pt idx="15">
                  <c:v>72.75813801113857</c:v>
                </c:pt>
                <c:pt idx="16">
                  <c:v>76.135449861512356</c:v>
                </c:pt>
                <c:pt idx="17">
                  <c:v>88.122822169937749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145740432"/>
        <c:axId val="145740992"/>
      </c:barChart>
      <c:catAx>
        <c:axId val="14574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none" spc="0" normalizeH="0" baseline="0">
                <a:solidFill>
                  <a:sysClr val="windowText" lastClr="000000"/>
                </a:solidFill>
                <a:latin typeface="Calibri (Основной текст)"/>
                <a:ea typeface="+mn-ea"/>
                <a:cs typeface="+mn-cs"/>
              </a:defRPr>
            </a:pPr>
            <a:endParaRPr lang="ru-RU"/>
          </a:p>
        </c:txPr>
        <c:crossAx val="145740992"/>
        <c:crosses val="autoZero"/>
        <c:auto val="1"/>
        <c:lblAlgn val="l"/>
        <c:lblOffset val="100"/>
        <c:noMultiLvlLbl val="0"/>
      </c:catAx>
      <c:valAx>
        <c:axId val="145740992"/>
        <c:scaling>
          <c:orientation val="minMax"/>
        </c:scaling>
        <c:delete val="1"/>
        <c:axPos val="b"/>
        <c:numFmt formatCode="0.00" sourceLinked="1"/>
        <c:majorTickMark val="none"/>
        <c:minorTickMark val="none"/>
        <c:tickLblPos val="nextTo"/>
        <c:crossAx val="145740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spc="120" normalizeH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cap="none" baseline="0">
                <a:solidFill>
                  <a:sysClr val="windowText" lastClr="000000"/>
                </a:solidFill>
                <a:effectLst/>
              </a:rPr>
              <a:t>Доля участников справившихся с проверяемыми элементами содержания по математике</a:t>
            </a:r>
          </a:p>
        </c:rich>
      </c:tx>
      <c:layout>
        <c:manualLayout>
          <c:xMode val="edge"/>
          <c:yMode val="edge"/>
          <c:x val="0.31150842538204976"/>
          <c:y val="1.32764343290659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spc="120" normalizeH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7330910918512562"/>
          <c:y val="9.5177846723640339E-2"/>
          <c:w val="0.25735981460935264"/>
          <c:h val="0.8684044564359524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'Задания МАт'!$C$1</c:f>
              <c:strCache>
                <c:ptCount val="1"/>
                <c:pt idx="0">
                  <c:v>Доля участников выполнивших задание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'Задания МАт'!$B$2:$B$21</c:f>
              <c:strCache>
                <c:ptCount val="20"/>
                <c:pt idx="0">
                  <c:v>Уметь выполнять действия с геометрическими фигурами, координа­тами и векторами</c:v>
                </c:pt>
                <c:pt idx="1">
                  <c:v>Описывать реальные ситуации на языке геометрии,  исследовать построенные модели с использованием геометрических понятий и теорем,  решать  практические задачи,  связанные с  нахождением геометрических величин</c:v>
                </c:pt>
                <c:pt idx="2">
                  <c:v>Осуществлять практические расчеты по формулам, составлять не­сложные формулы, выражающие зависимости между величинами</c:v>
                </c:pt>
                <c:pt idx="3">
                  <c:v>Уметь выполнять преобразования алгебраических выражений</c:v>
                </c:pt>
                <c:pt idx="4">
                  <c:v>Уметь решать текстовые задачи, включая задачи, связанные с отношением, пропорциональностью величин, дробями, процентами</c:v>
                </c:pt>
                <c:pt idx="5">
                  <c:v>Уметь выполнять действия с геометрическими фигурами, координа­тами и векторами</c:v>
                </c:pt>
                <c:pt idx="6">
                  <c:v>Решать практические задачи, требующие систематического перебо­ра вариантов; сравнивать шансы наступления случайных событий, оценивать вероятности случайного события, сопоставлять и иссле­довать модели  реальной ситуацией с использованием аппарата ве­роятн</c:v>
                </c:pt>
                <c:pt idx="7">
                  <c:v>Проводить доказательные рассуждения при решении задач, оцени­вать логическую правильность рассуждений, распознавать ошибоч­ные заключения</c:v>
                </c:pt>
                <c:pt idx="8">
                  <c:v>Уметь выполнять действия с геометрическими фигурами, координа­тами и векторами</c:v>
                </c:pt>
                <c:pt idx="9">
                  <c:v>Решать  несложные практические расчетные задачи; решать задачи, связанные с отношением, пропорциональностью величин, дробями, процентами; пользоваться оценкой и прикидкой при практических расчетах; интерпретировать результаты решения задач с учетом ог­ран</c:v>
                </c:pt>
                <c:pt idx="10">
                  <c:v>Уметь решать уравнения, неравенства и их системы</c:v>
                </c:pt>
                <c:pt idx="11">
                  <c:v>Уметь строить и читать графики функций</c:v>
                </c:pt>
                <c:pt idx="12">
                  <c:v>Уметь выполнять действия с геометрическими фигурами, координа­тами и векторами</c:v>
                </c:pt>
                <c:pt idx="13">
                  <c:v>Уметь выполнять вычисления и преобразования</c:v>
                </c:pt>
                <c:pt idx="14">
                  <c:v>Пользоваться основными единицами длины, массы, времени, скоро­сти, площади, объема; выражать более крупные единицы через бо­лее мелкие и наоборот.</c:v>
                </c:pt>
                <c:pt idx="15">
                  <c:v>Уметь выполнять вычисления и преобразования, уметь выполнять преобразования алгебраических выражений</c:v>
                </c:pt>
                <c:pt idx="16">
                  <c:v>Уметь решать уравнения, неравенства и их системы</c:v>
                </c:pt>
                <c:pt idx="17">
                  <c:v>Уметь выполнять вычисления и преобразования</c:v>
                </c:pt>
                <c:pt idx="18">
                  <c:v>Описывать с помощью функций различные реальные зависимости между величинами; интерпретировать графики реальных зависимо­стей</c:v>
                </c:pt>
                <c:pt idx="19">
                  <c:v>Анализировать реальные числовые данные, представленные в таб­лицах, на диаграммах, графиках</c:v>
                </c:pt>
              </c:strCache>
            </c:strRef>
          </c:cat>
          <c:val>
            <c:numRef>
              <c:f>'Задания МАт'!$C$2:$C$21</c:f>
              <c:numCache>
                <c:formatCode>0.00</c:formatCode>
                <c:ptCount val="20"/>
                <c:pt idx="0">
                  <c:v>22.753067712511513</c:v>
                </c:pt>
                <c:pt idx="1">
                  <c:v>27.688148082122588</c:v>
                </c:pt>
                <c:pt idx="2">
                  <c:v>29.762010874409484</c:v>
                </c:pt>
                <c:pt idx="3">
                  <c:v>30.160144992126455</c:v>
                </c:pt>
                <c:pt idx="4">
                  <c:v>32.299373087322103</c:v>
                </c:pt>
                <c:pt idx="5">
                  <c:v>38.185221499242353</c:v>
                </c:pt>
                <c:pt idx="6">
                  <c:v>38.604153667884837</c:v>
                </c:pt>
                <c:pt idx="7">
                  <c:v>45.880500341682264</c:v>
                </c:pt>
                <c:pt idx="8">
                  <c:v>46.308345960721397</c:v>
                </c:pt>
                <c:pt idx="9">
                  <c:v>46.834239534123661</c:v>
                </c:pt>
                <c:pt idx="10">
                  <c:v>51.07109962266393</c:v>
                </c:pt>
                <c:pt idx="11">
                  <c:v>53.759990492319574</c:v>
                </c:pt>
                <c:pt idx="12">
                  <c:v>56.086401045844845</c:v>
                </c:pt>
                <c:pt idx="13">
                  <c:v>59.782511810321772</c:v>
                </c:pt>
                <c:pt idx="14">
                  <c:v>60.79270285527528</c:v>
                </c:pt>
                <c:pt idx="15">
                  <c:v>61.657307543750186</c:v>
                </c:pt>
                <c:pt idx="16">
                  <c:v>62.789315744124551</c:v>
                </c:pt>
                <c:pt idx="17">
                  <c:v>63.974804646878802</c:v>
                </c:pt>
                <c:pt idx="18">
                  <c:v>64.845351635618144</c:v>
                </c:pt>
                <c:pt idx="19">
                  <c:v>90.061502807736872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145743232"/>
        <c:axId val="145743792"/>
      </c:barChart>
      <c:catAx>
        <c:axId val="145743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cap="none" spc="0" normalizeH="0" baseline="0">
                <a:solidFill>
                  <a:sysClr val="windowText" lastClr="000000"/>
                </a:solidFill>
                <a:latin typeface="Calibri (Основной текст)"/>
                <a:ea typeface="+mn-ea"/>
                <a:cs typeface="+mn-cs"/>
              </a:defRPr>
            </a:pPr>
            <a:endParaRPr lang="ru-RU"/>
          </a:p>
        </c:txPr>
        <c:crossAx val="145743792"/>
        <c:crosses val="autoZero"/>
        <c:auto val="1"/>
        <c:lblAlgn val="l"/>
        <c:lblOffset val="100"/>
        <c:noMultiLvlLbl val="0"/>
      </c:catAx>
      <c:valAx>
        <c:axId val="145743792"/>
        <c:scaling>
          <c:orientation val="minMax"/>
        </c:scaling>
        <c:delete val="1"/>
        <c:axPos val="b"/>
        <c:numFmt formatCode="0.00" sourceLinked="1"/>
        <c:majorTickMark val="none"/>
        <c:minorTickMark val="none"/>
        <c:tickLblPos val="nextTo"/>
        <c:crossAx val="145743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i="0" baseline="0">
                <a:effectLst/>
              </a:rPr>
              <a:t>Доля участников справившихся с проверяемыми элементами содержания по татарскому языку (21)</a:t>
            </a:r>
            <a:endParaRPr lang="ru-RU" sz="140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'[СтатПрез111.xlsx]задания ТАТ-21'!$B$5:$B$22</c:f>
              <c:strCache>
                <c:ptCount val="18"/>
                <c:pt idx="0">
                  <c:v>Пунктуационный анализ. Случаи постановки запятой в простом предложении.</c:v>
                </c:pt>
                <c:pt idx="1">
                  <c:v>Ударение в слове.</c:v>
                </c:pt>
                <c:pt idx="2">
                  <c:v>Лексикология. Фразеологизмы.</c:v>
                </c:pt>
                <c:pt idx="3">
                  <c:v>Закон сингармонизма. Губная гармония.</c:v>
                </c:pt>
                <c:pt idx="4">
                  <c:v>Морфология. Множественное число имен существительных.</c:v>
                </c:pt>
                <c:pt idx="5">
                  <c:v>Синтаксис. Главные части предложения.</c:v>
                </c:pt>
                <c:pt idx="6">
                  <c:v>Сложное предложение.</c:v>
                </c:pt>
                <c:pt idx="7">
                  <c:v>Пунктуационный анализ. Знаки препинания при однородных частях предожения.</c:v>
                </c:pt>
                <c:pt idx="8">
                  <c:v>Обособленные обстоятельства. Однородные члены предложения.</c:v>
                </c:pt>
                <c:pt idx="9">
                  <c:v>Словообразование.</c:v>
                </c:pt>
                <c:pt idx="10">
                  <c:v>Морфология. Склонение имени существительного падежами.</c:v>
                </c:pt>
                <c:pt idx="11">
                  <c:v>Лексикология. Синониы.</c:v>
                </c:pt>
                <c:pt idx="12">
                  <c:v>Орфография. Правописание ь и ъ.</c:v>
                </c:pt>
                <c:pt idx="13">
                  <c:v>Морфология. Виды местоимений.</c:v>
                </c:pt>
                <c:pt idx="14">
                  <c:v>Орфография.</c:v>
                </c:pt>
                <c:pt idx="15">
                  <c:v>Морфология. Определение частей речи.</c:v>
                </c:pt>
                <c:pt idx="16">
                  <c:v>Словообразование. Способы словообразования.</c:v>
                </c:pt>
                <c:pt idx="17">
                  <c:v>Сингармонизм. Сочетание слов по твердости и мягкости произношения.</c:v>
                </c:pt>
              </c:strCache>
            </c:strRef>
          </c:cat>
          <c:val>
            <c:numRef>
              <c:f>'[СтатПрез111.xlsx]задания ТАТ-21'!$C$5:$C$22</c:f>
              <c:numCache>
                <c:formatCode>General</c:formatCode>
                <c:ptCount val="18"/>
                <c:pt idx="0">
                  <c:v>46.84</c:v>
                </c:pt>
                <c:pt idx="1">
                  <c:v>67.95</c:v>
                </c:pt>
                <c:pt idx="2">
                  <c:v>68.599999999999994</c:v>
                </c:pt>
                <c:pt idx="3">
                  <c:v>71.39</c:v>
                </c:pt>
                <c:pt idx="4">
                  <c:v>72.39</c:v>
                </c:pt>
                <c:pt idx="5">
                  <c:v>74.75</c:v>
                </c:pt>
                <c:pt idx="6">
                  <c:v>75.849999999999994</c:v>
                </c:pt>
                <c:pt idx="7">
                  <c:v>76.19</c:v>
                </c:pt>
                <c:pt idx="8">
                  <c:v>80.239999999999995</c:v>
                </c:pt>
                <c:pt idx="9">
                  <c:v>84.86</c:v>
                </c:pt>
                <c:pt idx="10">
                  <c:v>85.17</c:v>
                </c:pt>
                <c:pt idx="11">
                  <c:v>86.14</c:v>
                </c:pt>
                <c:pt idx="12">
                  <c:v>86.65</c:v>
                </c:pt>
                <c:pt idx="13">
                  <c:v>89.97</c:v>
                </c:pt>
                <c:pt idx="14">
                  <c:v>90.84</c:v>
                </c:pt>
                <c:pt idx="15">
                  <c:v>91.25</c:v>
                </c:pt>
                <c:pt idx="16">
                  <c:v>91.34</c:v>
                </c:pt>
                <c:pt idx="17">
                  <c:v>94.41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5270544"/>
        <c:axId val="145271104"/>
      </c:barChart>
      <c:catAx>
        <c:axId val="145270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271104"/>
        <c:crosses val="autoZero"/>
        <c:auto val="1"/>
        <c:lblAlgn val="ctr"/>
        <c:lblOffset val="100"/>
        <c:noMultiLvlLbl val="0"/>
      </c:catAx>
      <c:valAx>
        <c:axId val="14527110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45270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i="0" baseline="0">
                <a:solidFill>
                  <a:sysClr val="windowText" lastClr="000000"/>
                </a:solidFill>
                <a:effectLst/>
              </a:rPr>
              <a:t>Доля участников справившихся с проверяемыми элементами содержания по татарскому языку (22)</a:t>
            </a:r>
            <a:endParaRPr lang="ru-RU" sz="140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'Задания ТАТ22'!$B$2:$B$19</c:f>
              <c:strCache>
                <c:ptCount val="18"/>
                <c:pt idx="0">
                  <c:v>Пунктуация.</c:v>
                </c:pt>
                <c:pt idx="1">
                  <c:v>Лексикология. Антонимы. Синонимы.</c:v>
                </c:pt>
                <c:pt idx="2">
                  <c:v>Синтаксис. Типы связи  слов.</c:v>
                </c:pt>
                <c:pt idx="3">
                  <c:v>Орфография. Правописание букв.</c:v>
                </c:pt>
                <c:pt idx="4">
                  <c:v>Пунктуация.</c:v>
                </c:pt>
                <c:pt idx="5">
                  <c:v>Синтаксис. Грамматическая основа предложения.</c:v>
                </c:pt>
                <c:pt idx="6">
                  <c:v>Пунктуация.</c:v>
                </c:pt>
                <c:pt idx="7">
                  <c:v>Умение определять основную мысль текста.</c:v>
                </c:pt>
                <c:pt idx="8">
                  <c:v>Синтаксис. Главные члены предложения.</c:v>
                </c:pt>
                <c:pt idx="9">
                  <c:v>Выразительные средства текста.</c:v>
                </c:pt>
                <c:pt idx="10">
                  <c:v>Фонетика. Согласные звуки.</c:v>
                </c:pt>
                <c:pt idx="11">
                  <c:v>Орфография. Правописание сложных слов.</c:v>
                </c:pt>
                <c:pt idx="12">
                  <c:v>Орфография. Правописание частиц.</c:v>
                </c:pt>
                <c:pt idx="13">
                  <c:v>Синтаксис. Типы предложений.</c:v>
                </c:pt>
                <c:pt idx="14">
                  <c:v>Фонетика. Гласные звуки.</c:v>
                </c:pt>
                <c:pt idx="15">
                  <c:v>Морфология. Части речи.</c:v>
                </c:pt>
                <c:pt idx="16">
                  <c:v>Орфография. Правописание букв.</c:v>
                </c:pt>
                <c:pt idx="17">
                  <c:v>Орфография.</c:v>
                </c:pt>
              </c:strCache>
            </c:strRef>
          </c:cat>
          <c:val>
            <c:numRef>
              <c:f>'Задания ТАТ22'!$C$2:$C$19</c:f>
              <c:numCache>
                <c:formatCode>General</c:formatCode>
                <c:ptCount val="18"/>
                <c:pt idx="0">
                  <c:v>54.58</c:v>
                </c:pt>
                <c:pt idx="1">
                  <c:v>56.57</c:v>
                </c:pt>
                <c:pt idx="2">
                  <c:v>57.15</c:v>
                </c:pt>
                <c:pt idx="3">
                  <c:v>61.27</c:v>
                </c:pt>
                <c:pt idx="4">
                  <c:v>62.72</c:v>
                </c:pt>
                <c:pt idx="5">
                  <c:v>67.36</c:v>
                </c:pt>
                <c:pt idx="6">
                  <c:v>67.86</c:v>
                </c:pt>
                <c:pt idx="7">
                  <c:v>68.97</c:v>
                </c:pt>
                <c:pt idx="8">
                  <c:v>73.34</c:v>
                </c:pt>
                <c:pt idx="9">
                  <c:v>76.38</c:v>
                </c:pt>
                <c:pt idx="10">
                  <c:v>77.03</c:v>
                </c:pt>
                <c:pt idx="11">
                  <c:v>81.09</c:v>
                </c:pt>
                <c:pt idx="12">
                  <c:v>81.319999999999993</c:v>
                </c:pt>
                <c:pt idx="13">
                  <c:v>83.52</c:v>
                </c:pt>
                <c:pt idx="14">
                  <c:v>85.97</c:v>
                </c:pt>
                <c:pt idx="15">
                  <c:v>88.79</c:v>
                </c:pt>
                <c:pt idx="16">
                  <c:v>89.81</c:v>
                </c:pt>
                <c:pt idx="17">
                  <c:v>90.74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axId val="145273344"/>
        <c:axId val="145273904"/>
      </c:barChart>
      <c:catAx>
        <c:axId val="145273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273904"/>
        <c:crosses val="autoZero"/>
        <c:auto val="1"/>
        <c:lblAlgn val="ctr"/>
        <c:lblOffset val="100"/>
        <c:noMultiLvlLbl val="0"/>
      </c:catAx>
      <c:valAx>
        <c:axId val="14527390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45273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i="0" u="none" strike="noStrike" baseline="0">
                <a:effectLst/>
              </a:rPr>
              <a:t>Доля участников справившихся с проверяемыми элементами содержания по татарскому языку (23)</a:t>
            </a:r>
            <a:endParaRPr lang="ru-RU" b="1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57721822522725641"/>
          <c:y val="0.12021169717788413"/>
          <c:w val="0.34393214552734797"/>
          <c:h val="0.86296959737575218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'Задания ТАТ23'!$B$2:$B$19</c:f>
              <c:strCache>
                <c:ptCount val="18"/>
                <c:pt idx="0">
                  <c:v>Грамматика. Нахождение соответствующей формы глагола контексту</c:v>
                </c:pt>
                <c:pt idx="1">
                  <c:v>Ударения слова</c:v>
                </c:pt>
                <c:pt idx="2">
                  <c:v>Лексика</c:v>
                </c:pt>
                <c:pt idx="3">
                  <c:v>Лексико-грамматическое соответствие слов содержанию текста. Словообразование</c:v>
                </c:pt>
                <c:pt idx="4">
                  <c:v>Склонение местоимений по падежам</c:v>
                </c:pt>
                <c:pt idx="5">
                  <c:v>Знание лексики.</c:v>
                </c:pt>
                <c:pt idx="6">
                  <c:v>Нахождение начала предложения (по контексту)</c:v>
                </c:pt>
                <c:pt idx="7">
                  <c:v>Вспомогательные части речи. Нахождение соответствующих послелогов</c:v>
                </c:pt>
                <c:pt idx="8">
                  <c:v>Нахождение лексики по контексту</c:v>
                </c:pt>
                <c:pt idx="9">
                  <c:v>Выбор наиболее подходящего заголовка для текста</c:v>
                </c:pt>
                <c:pt idx="10">
                  <c:v>Нахождение соответствия между исходной репликой и ответной</c:v>
                </c:pt>
                <c:pt idx="11">
                  <c:v>Грамматическое соответствие слова тексту</c:v>
                </c:pt>
                <c:pt idx="12">
                  <c:v>Нахождение соответствия между исходной репликой и ответной</c:v>
                </c:pt>
                <c:pt idx="13">
                  <c:v>Грамматическое соответствие слова контексту.</c:v>
                </c:pt>
                <c:pt idx="14">
                  <c:v>Морфология. Грамматическое соответствие</c:v>
                </c:pt>
                <c:pt idx="15">
                  <c:v>Лексико-грамматическое соответствие слов содержанию текста. Словообразование</c:v>
                </c:pt>
                <c:pt idx="16">
                  <c:v>Нахождение завершения предложения (по контексту)</c:v>
                </c:pt>
                <c:pt idx="17">
                  <c:v>Заполнение пропущенных частей связного текста подходящими по смыслу словами</c:v>
                </c:pt>
              </c:strCache>
            </c:strRef>
          </c:cat>
          <c:val>
            <c:numRef>
              <c:f>'Задания ТАТ23'!$C$2:$C$19</c:f>
              <c:numCache>
                <c:formatCode>0.00</c:formatCode>
                <c:ptCount val="18"/>
                <c:pt idx="0" formatCode="General">
                  <c:v>43.59</c:v>
                </c:pt>
                <c:pt idx="1">
                  <c:v>46.61</c:v>
                </c:pt>
                <c:pt idx="2">
                  <c:v>63.6</c:v>
                </c:pt>
                <c:pt idx="3">
                  <c:v>63.8</c:v>
                </c:pt>
                <c:pt idx="4">
                  <c:v>64.86</c:v>
                </c:pt>
                <c:pt idx="5">
                  <c:v>65.78</c:v>
                </c:pt>
                <c:pt idx="6">
                  <c:v>68.12</c:v>
                </c:pt>
                <c:pt idx="7">
                  <c:v>68.459999999999994</c:v>
                </c:pt>
                <c:pt idx="8">
                  <c:v>69.89</c:v>
                </c:pt>
                <c:pt idx="9">
                  <c:v>70.42</c:v>
                </c:pt>
                <c:pt idx="10">
                  <c:v>70.61</c:v>
                </c:pt>
                <c:pt idx="11" formatCode="General">
                  <c:v>71.83</c:v>
                </c:pt>
                <c:pt idx="12">
                  <c:v>72.180000000000007</c:v>
                </c:pt>
                <c:pt idx="13">
                  <c:v>76.59</c:v>
                </c:pt>
                <c:pt idx="14">
                  <c:v>77.56</c:v>
                </c:pt>
                <c:pt idx="15">
                  <c:v>79.16</c:v>
                </c:pt>
                <c:pt idx="16">
                  <c:v>79.209999999999994</c:v>
                </c:pt>
                <c:pt idx="17">
                  <c:v>81.3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6"/>
        <c:axId val="145276144"/>
        <c:axId val="145276704"/>
      </c:barChart>
      <c:catAx>
        <c:axId val="145276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0"/>
          <a:lstStyle/>
          <a:p>
            <a:pPr>
              <a:defRPr sz="8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276704"/>
        <c:crosses val="autoZero"/>
        <c:auto val="1"/>
        <c:lblAlgn val="ctr"/>
        <c:lblOffset val="100"/>
        <c:tickLblSkip val="1"/>
        <c:noMultiLvlLbl val="0"/>
      </c:catAx>
      <c:valAx>
        <c:axId val="14527670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45276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D9ADF-989B-4A1A-8BD8-148E2DD7C450}" type="datetimeFigureOut">
              <a:rPr lang="ru-RU"/>
              <a:pPr>
                <a:defRPr/>
              </a:pPr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5B5A9-2214-4F57-908D-0369CB4E1B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047590"/>
      </p:ext>
    </p:extLst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470FA-1FD5-485A-B31D-029E717E7C80}" type="datetimeFigureOut">
              <a:rPr lang="ru-RU"/>
              <a:pPr>
                <a:defRPr/>
              </a:pPr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FFA51-85C4-4A6C-B30C-14F87185A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069171"/>
      </p:ext>
    </p:extLst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64349-9176-474A-860F-F5EA3668929E}" type="datetimeFigureOut">
              <a:rPr lang="ru-RU"/>
              <a:pPr>
                <a:defRPr/>
              </a:pPr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F7B16-DE30-40F3-A21F-9FC8718FEB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569202"/>
      </p:ext>
    </p:extLst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3EF1C-CAD3-40EA-B907-8A7770CA3933}" type="datetimeFigureOut">
              <a:rPr lang="ru-RU"/>
              <a:pPr>
                <a:defRPr/>
              </a:pPr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807AA-5117-4F3A-9C7E-73ECC5A3E4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518484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9D095-9AD4-4595-817D-33F473E6A06A}" type="datetimeFigureOut">
              <a:rPr lang="ru-RU"/>
              <a:pPr>
                <a:defRPr/>
              </a:pPr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845B8-9209-4625-9B0B-672AC70100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525891"/>
      </p:ext>
    </p:extLst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26833-124E-4C2D-98C8-B551BACB838C}" type="datetimeFigureOut">
              <a:rPr lang="ru-RU"/>
              <a:pPr>
                <a:defRPr/>
              </a:pPr>
              <a:t>06.02.2015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3A494-99F0-4F9D-B1D2-58220E83A5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209918"/>
      </p:ext>
    </p:extLst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8D943-E2BF-44EF-9495-A6D6B1DE9A4A}" type="datetimeFigureOut">
              <a:rPr lang="ru-RU"/>
              <a:pPr>
                <a:defRPr/>
              </a:pPr>
              <a:t>06.02.2015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0E7D4-D8BC-47E5-9BFA-7AC07BA493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224963"/>
      </p:ext>
    </p:extLst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6FD5C-92C8-46A0-A86B-4FE4A811636C}" type="datetimeFigureOut">
              <a:rPr lang="ru-RU"/>
              <a:pPr>
                <a:defRPr/>
              </a:pPr>
              <a:t>06.02.2015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97660-DB55-43C0-BD02-37DA5B0C59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080525"/>
      </p:ext>
    </p:extLst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072FA-481A-479A-843E-86186B4DF70E}" type="datetimeFigureOut">
              <a:rPr lang="ru-RU"/>
              <a:pPr>
                <a:defRPr/>
              </a:pPr>
              <a:t>06.02.2015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8332C-C435-4D6C-8D07-D4C937439D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18506"/>
      </p:ext>
    </p:extLst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8E77D-373D-49A7-8F8B-0A2EBC1168B4}" type="datetimeFigureOut">
              <a:rPr lang="ru-RU"/>
              <a:pPr>
                <a:defRPr/>
              </a:pPr>
              <a:t>06.02.2015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20AD5-393E-4A58-A0C1-25C57BC1E7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735170"/>
      </p:ext>
    </p:extLst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D2E64-B576-4488-846E-8CFFCD427F7D}" type="datetimeFigureOut">
              <a:rPr lang="ru-RU"/>
              <a:pPr>
                <a:defRPr/>
              </a:pPr>
              <a:t>06.02.2015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88364-7ADB-4158-B0DF-671162779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592589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799CF6-1FB0-4171-8072-17338ADBCB46}" type="datetimeFigureOut">
              <a:rPr lang="ru-RU"/>
              <a:pPr>
                <a:defRPr/>
              </a:pPr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CE6201-93F8-4B58-970D-4EE6F89E61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ransition spd="slow">
    <p:circl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7" descr="mko_logo_02 Копирова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25" y="258763"/>
            <a:ext cx="7937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0017" y="1122363"/>
            <a:ext cx="78119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Gulim" panose="020B0600000101010101" pitchFamily="34" charset="-127"/>
              </a:rPr>
              <a:t>Сведения о результатах диагностических тестирований обучающихся 9 классов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Gulim" panose="020B0600000101010101" pitchFamily="34" charset="-127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0017" y="5643563"/>
            <a:ext cx="781196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Gulim" panose="020B0600000101010101" pitchFamily="34" charset="-127"/>
              </a:rPr>
              <a:t>ГБУ «РЦМКО», 2015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Gulim" panose="020B0600000101010101" pitchFamily="34" charset="-127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7" descr="mko_logo_02 Копирова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25" y="258763"/>
            <a:ext cx="7937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641539478"/>
              </p:ext>
            </p:extLst>
          </p:nvPr>
        </p:nvGraphicFramePr>
        <p:xfrm>
          <a:off x="2727500" y="654826"/>
          <a:ext cx="6405211" cy="2336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513400989"/>
              </p:ext>
            </p:extLst>
          </p:nvPr>
        </p:nvGraphicFramePr>
        <p:xfrm>
          <a:off x="2771422" y="3186289"/>
          <a:ext cx="6361289" cy="3146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045582894"/>
      </p:ext>
    </p:extLst>
  </p:cSld>
  <p:clrMapOvr>
    <a:masterClrMapping/>
  </p:clrMapOvr>
  <p:transition spd="slow"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7" descr="mko_logo_02 Копирова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25" y="258763"/>
            <a:ext cx="7937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94746123"/>
              </p:ext>
            </p:extLst>
          </p:nvPr>
        </p:nvGraphicFramePr>
        <p:xfrm>
          <a:off x="237444" y="258763"/>
          <a:ext cx="5940425" cy="6430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364513" y="922792"/>
            <a:ext cx="4811487" cy="5295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РУССКИЙ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ЯЗЫК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диагностическом тестировании 9 классов по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русскому языку приняли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33 677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обучающихся образовательных организаций Республики Татарстан. Средний первичный балл по РТ составил –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10,52 (из 18)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Средний процент выполнения заданий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58,46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%.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Наименьшие качественные показатели выполнения продемонстрировано в заданиях, направленных на проверку следующих тем: 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Синтаксический анализ предложения (задание 18).</a:t>
            </a:r>
            <a:endParaRPr lang="ru-RU" sz="1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Пунктуационный анализ. Знаки препинания в предложениях со словами и конструкциями, грамматически не связанными с членами предложения (задание 9).</a:t>
            </a:r>
            <a:endParaRPr lang="ru-RU" sz="1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Лексика и фразеология. Синонимы.  Фразеологические обороты. Группы слов по происхождению и употреблению (задание 14).</a:t>
            </a:r>
            <a:endParaRPr lang="ru-RU" sz="1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Морфология. Морфологические признаки частей речи (задание 2).</a:t>
            </a:r>
            <a:endParaRPr lang="ru-RU" sz="1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223456"/>
      </p:ext>
    </p:extLst>
  </p:cSld>
  <p:clrMapOvr>
    <a:masterClrMapping/>
  </p:clrMapOvr>
  <p:transition spd="slow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7" descr="mko_logo_02 Копирова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25" y="258763"/>
            <a:ext cx="7937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110346365"/>
              </p:ext>
            </p:extLst>
          </p:nvPr>
        </p:nvGraphicFramePr>
        <p:xfrm>
          <a:off x="-1467912" y="161925"/>
          <a:ext cx="7429501" cy="669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961590" y="552449"/>
            <a:ext cx="5468410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МАТЕМАТИКА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диагностическом тестировании 9 классов по математике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приняли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33 657 (96,99%)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обучающихся образовательных организаций Республики Татарстан. Средний первичный балл по РТ составил –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9,83 (из 20)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Средний процент выполнения заданий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49,16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%.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sz="12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Наименьшие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качественные показатели выполнения продемонстрировано в заданиях, направленных на проверку следующих знаний, умений и навыков: 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80340" algn="l"/>
                <a:tab pos="45021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Описывать реальные ситуации на языке геометрии, исследовать построенные модели с использованием геометрических понятий и теорем, решать практические задачи, связанные с нахождением геометрических величин, осуществлять практические расчеты по формулам (17, 20 задания в модуле «Реальная математика»)</a:t>
            </a:r>
            <a:endParaRPr lang="ru-RU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80340" algn="l"/>
                <a:tab pos="45021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Уметь выполнять преобразования алгебраических выражений (6, 7 задания в модуле «Алгебра»)</a:t>
            </a:r>
            <a:endParaRPr lang="ru-RU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80340" algn="l"/>
                <a:tab pos="45021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Решать планиметрические задачи на нахождение геометрических величин (11 – найти площадь параллелограмма, 12 – вычислить сторону прямоугольного треугольника) в модуле «Геометрия»</a:t>
            </a:r>
            <a:endParaRPr lang="ru-RU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180340" algn="just">
              <a:lnSpc>
                <a:spcPct val="115000"/>
              </a:lnSpc>
              <a:spcAft>
                <a:spcPts val="0"/>
              </a:spcAft>
              <a:tabLst>
                <a:tab pos="180340" algn="l"/>
                <a:tab pos="45021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Затруднения вызывают задания, в которых требуется интерпретировать условие, переходить с одного математического языка на другой (например, с графического на аналитический). Определенные сложности у обучающихся 9 классов вызывают задания на умение находить вероятность случайного события. Диагностическая работа выявила достаточно низкий уровень подготовки по геометрии. Как при решении планиметрических задач так и незнание теоретического материала.</a:t>
            </a:r>
            <a:endParaRPr lang="ru-RU" sz="1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11872"/>
      </p:ext>
    </p:extLst>
  </p:cSld>
  <p:clrMapOvr>
    <a:masterClrMapping/>
  </p:clrMapOvr>
  <p:transition spd="slow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7" descr="mko_logo_02 Копирова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25" y="258763"/>
            <a:ext cx="7937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01833367"/>
              </p:ext>
            </p:extLst>
          </p:nvPr>
        </p:nvGraphicFramePr>
        <p:xfrm>
          <a:off x="468164" y="331839"/>
          <a:ext cx="5002468" cy="6194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938795" y="1284288"/>
            <a:ext cx="5094330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ТАТАРСКИЙ ЯЗЫК –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</a:t>
            </a:r>
            <a:endParaRPr lang="en-US" sz="1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диагностическом тестировании 9 классов по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татарскому языку (код 21)  приняли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6 082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обучающихся образовательных организаций Республики Татарстан. Средний первичный балл по РТ составил –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14,35 (из 18)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Средний процент выполнения заданий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79,71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%.</a:t>
            </a:r>
            <a:endParaRPr lang="en-US" sz="1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Наименьшие качественные показатели выполнения продемонстрировано в заданиях, направленных на проверку следующих тем: </a:t>
            </a:r>
            <a:endParaRPr lang="en-US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Лексикология и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фразеологизмы (задание 13).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Ударение в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словах (задание 3).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Пунктуационный анализ. Случаи постановки запятой в простом предложении (задание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11). 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838492"/>
      </p:ext>
    </p:extLst>
  </p:cSld>
  <p:clrMapOvr>
    <a:masterClrMapping/>
  </p:clrMapOvr>
  <p:transition spd="slow"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7" descr="mko_logo_02 Копирова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25" y="258763"/>
            <a:ext cx="7937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4997982"/>
              </p:ext>
            </p:extLst>
          </p:nvPr>
        </p:nvGraphicFramePr>
        <p:xfrm>
          <a:off x="108889" y="573544"/>
          <a:ext cx="5891861" cy="5485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664324" y="1122363"/>
            <a:ext cx="4165601" cy="4304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ТАТАРСКИЙ ЯЗЫК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22</a:t>
            </a:r>
            <a:endParaRPr lang="en-US" sz="14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диагностическом тестировании 9 классов по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татарскому языку (код 22) приняли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6 024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обучающихся образовательных организаций Республики Татарстан. Средний первичный балл по РТ составил –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13,24 (из 18)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Средний процент выполнения заданий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73,58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%.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Наименьшие качественные показатели выполнения продемонстрировано в заданиях, направленных на проверку следующих тем: </a:t>
            </a:r>
            <a:endParaRPr lang="en-US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Синтаксис. Типы связи слов (задание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15).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Лексикология. Антонимы и синонимы (задание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14).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Пунктуация (задание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10).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704687"/>
      </p:ext>
    </p:extLst>
  </p:cSld>
  <p:clrMapOvr>
    <a:masterClrMapping/>
  </p:clrMapOvr>
  <p:transition spd="slow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7" descr="mko_logo_02 Копирова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25" y="258763"/>
            <a:ext cx="7937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738611390"/>
              </p:ext>
            </p:extLst>
          </p:nvPr>
        </p:nvGraphicFramePr>
        <p:xfrm>
          <a:off x="-639168" y="439420"/>
          <a:ext cx="7478118" cy="6040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895042" y="1381126"/>
            <a:ext cx="4287308" cy="4304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ТАТАРСКИЙ ЯЗЫК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23</a:t>
            </a:r>
            <a:endParaRPr lang="en-US" sz="1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диагностическом тестировании 9 классов по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татарскому языку (код 23) приняли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20 881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обучающийся образовательных организаций Республики Татарстан. Средний первичный балл по РТ составил –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12,34 (из 18)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Средний процент выполнения заданий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68,53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%.</a:t>
            </a:r>
            <a:endParaRPr lang="en-US" sz="1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Наименьшие качественные показатели выполнения продемонстрировано в заданиях, направленных на проверку следующих тем: </a:t>
            </a:r>
            <a:endParaRPr lang="en-US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Ударение с словах (задание 2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Грамматика – нахождение соответствующей формы глаголу контексту (задание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18).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209678"/>
      </p:ext>
    </p:extLst>
  </p:cSld>
  <p:clrMapOvr>
    <a:masterClrMapping/>
  </p:clrMapOvr>
  <p:transition spd="slow">
    <p:circl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1568</TotalTime>
  <Words>433</Words>
  <Application>Microsoft Office PowerPoint</Application>
  <PresentationFormat>Широкоэкранный</PresentationFormat>
  <Paragraphs>55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Gulim</vt:lpstr>
      <vt:lpstr>Arial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А. Кудрова</dc:creator>
  <cp:lastModifiedBy>Илья</cp:lastModifiedBy>
  <cp:revision>136</cp:revision>
  <cp:lastPrinted>2014-10-22T13:48:37Z</cp:lastPrinted>
  <dcterms:created xsi:type="dcterms:W3CDTF">2014-09-11T07:19:40Z</dcterms:created>
  <dcterms:modified xsi:type="dcterms:W3CDTF">2015-02-06T07:32:34Z</dcterms:modified>
</cp:coreProperties>
</file>